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305" r:id="rId7"/>
    <p:sldId id="306" r:id="rId8"/>
    <p:sldId id="262" r:id="rId9"/>
    <p:sldId id="308" r:id="rId10"/>
    <p:sldId id="263" r:id="rId11"/>
    <p:sldId id="264" r:id="rId12"/>
    <p:sldId id="288" r:id="rId13"/>
    <p:sldId id="267" r:id="rId14"/>
    <p:sldId id="307" r:id="rId15"/>
    <p:sldId id="269" r:id="rId16"/>
  </p:sldIdLst>
  <p:sldSz cx="17373600" cy="9144000"/>
  <p:notesSz cx="9144000" cy="6858000"/>
  <p:defaultTextStyle>
    <a:defPPr>
      <a:defRPr lang="en-US"/>
    </a:defPPr>
    <a:lvl1pPr marL="0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48094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96188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44280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92374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740468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88561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236655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84748" algn="l" defTabSz="1496188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606" y="-108"/>
      </p:cViewPr>
      <p:guideLst>
        <p:guide orient="horz" pos="2880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4A057-CA00-4B39-BF36-2714F160045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28838" y="514350"/>
            <a:ext cx="48863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685B3-F3AC-4E81-A0FE-17E31710E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1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85B3-F3AC-4E81-A0FE-17E31710EB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4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840572"/>
            <a:ext cx="14767560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5181600"/>
            <a:ext cx="1216152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4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96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4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9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40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8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3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84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366189"/>
            <a:ext cx="3909060" cy="78020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366189"/>
            <a:ext cx="11437620" cy="78020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5875869"/>
            <a:ext cx="14767560" cy="1816100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875620"/>
            <a:ext cx="14767560" cy="2000249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4809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49618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4428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9237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74046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8856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23665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8474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2133602"/>
            <a:ext cx="7673340" cy="6034618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2133602"/>
            <a:ext cx="7673340" cy="6034618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2" y="2046821"/>
            <a:ext cx="7676357" cy="85301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8094" indent="0">
              <a:buNone/>
              <a:defRPr sz="3300" b="1"/>
            </a:lvl2pPr>
            <a:lvl3pPr marL="1496188" indent="0">
              <a:buNone/>
              <a:defRPr sz="3000" b="1"/>
            </a:lvl3pPr>
            <a:lvl4pPr marL="2244280" indent="0">
              <a:buNone/>
              <a:defRPr sz="2600" b="1"/>
            </a:lvl4pPr>
            <a:lvl5pPr marL="2992374" indent="0">
              <a:buNone/>
              <a:defRPr sz="2600" b="1"/>
            </a:lvl5pPr>
            <a:lvl6pPr marL="3740468" indent="0">
              <a:buNone/>
              <a:defRPr sz="2600" b="1"/>
            </a:lvl6pPr>
            <a:lvl7pPr marL="4488561" indent="0">
              <a:buNone/>
              <a:defRPr sz="2600" b="1"/>
            </a:lvl7pPr>
            <a:lvl8pPr marL="5236655" indent="0">
              <a:buNone/>
              <a:defRPr sz="2600" b="1"/>
            </a:lvl8pPr>
            <a:lvl9pPr marL="5984748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2" y="2899836"/>
            <a:ext cx="7676357" cy="5268385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50" y="2046821"/>
            <a:ext cx="7679374" cy="85301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8094" indent="0">
              <a:buNone/>
              <a:defRPr sz="3300" b="1"/>
            </a:lvl2pPr>
            <a:lvl3pPr marL="1496188" indent="0">
              <a:buNone/>
              <a:defRPr sz="3000" b="1"/>
            </a:lvl3pPr>
            <a:lvl4pPr marL="2244280" indent="0">
              <a:buNone/>
              <a:defRPr sz="2600" b="1"/>
            </a:lvl4pPr>
            <a:lvl5pPr marL="2992374" indent="0">
              <a:buNone/>
              <a:defRPr sz="2600" b="1"/>
            </a:lvl5pPr>
            <a:lvl6pPr marL="3740468" indent="0">
              <a:buNone/>
              <a:defRPr sz="2600" b="1"/>
            </a:lvl6pPr>
            <a:lvl7pPr marL="4488561" indent="0">
              <a:buNone/>
              <a:defRPr sz="2600" b="1"/>
            </a:lvl7pPr>
            <a:lvl8pPr marL="5236655" indent="0">
              <a:buNone/>
              <a:defRPr sz="2600" b="1"/>
            </a:lvl8pPr>
            <a:lvl9pPr marL="5984748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50" y="2899836"/>
            <a:ext cx="7679374" cy="5268385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2" y="364066"/>
            <a:ext cx="5715795" cy="1549400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8" y="364070"/>
            <a:ext cx="9712322" cy="7804151"/>
          </a:xfrm>
        </p:spPr>
        <p:txBody>
          <a:bodyPr/>
          <a:lstStyle>
            <a:lvl1pPr>
              <a:defRPr sz="53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2" y="1913469"/>
            <a:ext cx="5715795" cy="6254751"/>
          </a:xfrm>
        </p:spPr>
        <p:txBody>
          <a:bodyPr/>
          <a:lstStyle>
            <a:lvl1pPr marL="0" indent="0">
              <a:buNone/>
              <a:defRPr sz="2300"/>
            </a:lvl1pPr>
            <a:lvl2pPr marL="748094" indent="0">
              <a:buNone/>
              <a:defRPr sz="2000"/>
            </a:lvl2pPr>
            <a:lvl3pPr marL="1496188" indent="0">
              <a:buNone/>
              <a:defRPr sz="1600"/>
            </a:lvl3pPr>
            <a:lvl4pPr marL="2244280" indent="0">
              <a:buNone/>
              <a:defRPr sz="1500"/>
            </a:lvl4pPr>
            <a:lvl5pPr marL="2992374" indent="0">
              <a:buNone/>
              <a:defRPr sz="1500"/>
            </a:lvl5pPr>
            <a:lvl6pPr marL="3740468" indent="0">
              <a:buNone/>
              <a:defRPr sz="1500"/>
            </a:lvl6pPr>
            <a:lvl7pPr marL="4488561" indent="0">
              <a:buNone/>
              <a:defRPr sz="1500"/>
            </a:lvl7pPr>
            <a:lvl8pPr marL="5236655" indent="0">
              <a:buNone/>
              <a:defRPr sz="1500"/>
            </a:lvl8pPr>
            <a:lvl9pPr marL="598474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6400800"/>
            <a:ext cx="10424160" cy="755651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817034"/>
            <a:ext cx="10424160" cy="5486400"/>
          </a:xfrm>
        </p:spPr>
        <p:txBody>
          <a:bodyPr/>
          <a:lstStyle>
            <a:lvl1pPr marL="0" indent="0">
              <a:buNone/>
              <a:defRPr sz="5300"/>
            </a:lvl1pPr>
            <a:lvl2pPr marL="748094" indent="0">
              <a:buNone/>
              <a:defRPr sz="4600"/>
            </a:lvl2pPr>
            <a:lvl3pPr marL="1496188" indent="0">
              <a:buNone/>
              <a:defRPr sz="3900"/>
            </a:lvl3pPr>
            <a:lvl4pPr marL="2244280" indent="0">
              <a:buNone/>
              <a:defRPr sz="3300"/>
            </a:lvl4pPr>
            <a:lvl5pPr marL="2992374" indent="0">
              <a:buNone/>
              <a:defRPr sz="3300"/>
            </a:lvl5pPr>
            <a:lvl6pPr marL="3740468" indent="0">
              <a:buNone/>
              <a:defRPr sz="3300"/>
            </a:lvl6pPr>
            <a:lvl7pPr marL="4488561" indent="0">
              <a:buNone/>
              <a:defRPr sz="3300"/>
            </a:lvl7pPr>
            <a:lvl8pPr marL="5236655" indent="0">
              <a:buNone/>
              <a:defRPr sz="3300"/>
            </a:lvl8pPr>
            <a:lvl9pPr marL="5984748" indent="0">
              <a:buNone/>
              <a:defRPr sz="3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7156451"/>
            <a:ext cx="10424160" cy="1073149"/>
          </a:xfrm>
        </p:spPr>
        <p:txBody>
          <a:bodyPr/>
          <a:lstStyle>
            <a:lvl1pPr marL="0" indent="0">
              <a:buNone/>
              <a:defRPr sz="2300"/>
            </a:lvl1pPr>
            <a:lvl2pPr marL="748094" indent="0">
              <a:buNone/>
              <a:defRPr sz="2000"/>
            </a:lvl2pPr>
            <a:lvl3pPr marL="1496188" indent="0">
              <a:buNone/>
              <a:defRPr sz="1600"/>
            </a:lvl3pPr>
            <a:lvl4pPr marL="2244280" indent="0">
              <a:buNone/>
              <a:defRPr sz="1500"/>
            </a:lvl4pPr>
            <a:lvl5pPr marL="2992374" indent="0">
              <a:buNone/>
              <a:defRPr sz="1500"/>
            </a:lvl5pPr>
            <a:lvl6pPr marL="3740468" indent="0">
              <a:buNone/>
              <a:defRPr sz="1500"/>
            </a:lvl6pPr>
            <a:lvl7pPr marL="4488561" indent="0">
              <a:buNone/>
              <a:defRPr sz="1500"/>
            </a:lvl7pPr>
            <a:lvl8pPr marL="5236655" indent="0">
              <a:buNone/>
              <a:defRPr sz="1500"/>
            </a:lvl8pPr>
            <a:lvl9pPr marL="598474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80" y="366185"/>
            <a:ext cx="15636240" cy="1524000"/>
          </a:xfrm>
          <a:prstGeom prst="rect">
            <a:avLst/>
          </a:prstGeom>
        </p:spPr>
        <p:txBody>
          <a:bodyPr vert="horz" lIns="149619" tIns="74809" rIns="149619" bIns="748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2133602"/>
            <a:ext cx="15636240" cy="6034618"/>
          </a:xfrm>
          <a:prstGeom prst="rect">
            <a:avLst/>
          </a:prstGeom>
        </p:spPr>
        <p:txBody>
          <a:bodyPr vert="horz" lIns="149619" tIns="74809" rIns="149619" bIns="748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8475138"/>
            <a:ext cx="4053840" cy="486834"/>
          </a:xfrm>
          <a:prstGeom prst="rect">
            <a:avLst/>
          </a:prstGeom>
        </p:spPr>
        <p:txBody>
          <a:bodyPr vert="horz" lIns="149619" tIns="74809" rIns="149619" bIns="74809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8475138"/>
            <a:ext cx="5501640" cy="486834"/>
          </a:xfrm>
          <a:prstGeom prst="rect">
            <a:avLst/>
          </a:prstGeom>
        </p:spPr>
        <p:txBody>
          <a:bodyPr vert="horz" lIns="149619" tIns="74809" rIns="149619" bIns="74809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8475138"/>
            <a:ext cx="4053840" cy="486834"/>
          </a:xfrm>
          <a:prstGeom prst="rect">
            <a:avLst/>
          </a:prstGeom>
        </p:spPr>
        <p:txBody>
          <a:bodyPr vert="horz" lIns="149619" tIns="74809" rIns="149619" bIns="74809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96188" rtl="0" eaLnBrk="1" latinLnBrk="0" hangingPunct="1">
        <a:spcBef>
          <a:spcPct val="0"/>
        </a:spcBef>
        <a:buNone/>
        <a:defRPr sz="7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1070" indent="-561070" algn="l" defTabSz="1496188" rtl="0" eaLnBrk="1" latinLnBrk="0" hangingPunct="1">
        <a:spcBef>
          <a:spcPct val="20000"/>
        </a:spcBef>
        <a:buFont typeface="Arial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1pPr>
      <a:lvl2pPr marL="1215653" indent="-467559" algn="l" defTabSz="1496188" rtl="0" eaLnBrk="1" latinLnBrk="0" hangingPunct="1">
        <a:spcBef>
          <a:spcPct val="20000"/>
        </a:spcBef>
        <a:buFont typeface="Arial" pitchFamily="34" charset="0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2pPr>
      <a:lvl3pPr marL="1870234" indent="-374046" algn="l" defTabSz="149618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618328" indent="-374046" algn="l" defTabSz="149618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66421" indent="-374046" algn="l" defTabSz="1496188" rtl="0" eaLnBrk="1" latinLnBrk="0" hangingPunct="1">
        <a:spcBef>
          <a:spcPct val="20000"/>
        </a:spcBef>
        <a:buFont typeface="Arial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114514" indent="-374046" algn="l" defTabSz="149618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862608" indent="-374046" algn="l" defTabSz="149618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610701" indent="-374046" algn="l" defTabSz="149618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358795" indent="-374046" algn="l" defTabSz="149618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8094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96188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44280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92374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40468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88561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236655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84748" algn="l" defTabSz="149618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7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11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16992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/>
              <a:t>“APT” Bio-Insecticide Technology</a:t>
            </a:r>
          </a:p>
          <a:p>
            <a:pPr algn="ctr">
              <a:defRPr/>
            </a:pPr>
            <a:r>
              <a:rPr lang="en-US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Cultured Microbiome Microbial Insights</a:t>
            </a:r>
          </a:p>
          <a:p>
            <a:pPr algn="ctr">
              <a:defRPr/>
            </a:pPr>
            <a:r>
              <a:rPr lang="en-US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Smarter Sustainable solutions</a:t>
            </a:r>
            <a:endParaRPr lang="en-US" sz="36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4320594" y="7848600"/>
            <a:ext cx="85502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4000" b="1" dirty="0">
                <a:latin typeface="+mj-lt"/>
                <a:cs typeface="+mn-cs"/>
              </a:rPr>
              <a:t>Dr. Mahadeva Swamy H M, </a:t>
            </a:r>
            <a:endParaRPr lang="en-US" sz="3600" dirty="0" smtClean="0">
              <a:latin typeface="+mj-lt"/>
              <a:cs typeface="+mn-cs"/>
            </a:endParaRPr>
          </a:p>
          <a:p>
            <a:pPr marL="342900" indent="-342900" algn="ctr">
              <a:defRPr/>
            </a:pPr>
            <a:r>
              <a:rPr lang="en-US" sz="3600" dirty="0" smtClean="0">
                <a:latin typeface="+mj-lt"/>
              </a:rPr>
              <a:t>CEO &amp; Director, </a:t>
            </a:r>
            <a:r>
              <a:rPr lang="en-US" sz="3600" dirty="0" smtClean="0">
                <a:latin typeface="+mj-lt"/>
                <a:cs typeface="+mn-cs"/>
              </a:rPr>
              <a:t>Crop Domain </a:t>
            </a:r>
            <a:endParaRPr lang="en-US" sz="4000" dirty="0">
              <a:latin typeface="+mj-lt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52031" y="6837402"/>
            <a:ext cx="13487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DIPP recognized startup   / </a:t>
            </a:r>
            <a:r>
              <a:rPr lang="en-US" b="1" dirty="0" err="1" smtClean="0"/>
              <a:t>Udyog</a:t>
            </a:r>
            <a:r>
              <a:rPr lang="en-US" b="1" dirty="0" smtClean="0"/>
              <a:t> </a:t>
            </a:r>
            <a:r>
              <a:rPr lang="en-US" b="1" dirty="0"/>
              <a:t>Aadhar </a:t>
            </a:r>
            <a:r>
              <a:rPr lang="en-US" b="1" dirty="0" smtClean="0"/>
              <a:t>registered   / NIESBUD Certified</a:t>
            </a:r>
            <a:endParaRPr lang="en-US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350223" y="2362200"/>
            <a:ext cx="14651777" cy="4343400"/>
            <a:chOff x="152400" y="2098485"/>
            <a:chExt cx="16840199" cy="4803676"/>
          </a:xfrm>
        </p:grpSpPr>
        <p:grpSp>
          <p:nvGrpSpPr>
            <p:cNvPr id="15" name="Group 14"/>
            <p:cNvGrpSpPr/>
            <p:nvPr/>
          </p:nvGrpSpPr>
          <p:grpSpPr>
            <a:xfrm>
              <a:off x="152400" y="2133600"/>
              <a:ext cx="4025900" cy="4491426"/>
              <a:chOff x="6718300" y="2603500"/>
              <a:chExt cx="3937000" cy="457485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718300" y="2603500"/>
                <a:ext cx="3937000" cy="3937000"/>
                <a:chOff x="6718300" y="2603500"/>
                <a:chExt cx="3937000" cy="3937000"/>
              </a:xfrm>
            </p:grpSpPr>
            <p:pic>
              <p:nvPicPr>
                <p:cNvPr id="1026" name="Picture 2" descr="C:\Users\admin\Desktop\f0816a1e264fe19c1b33988748609130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18300" y="2603500"/>
                  <a:ext cx="3937000" cy="393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5" descr="http://www.kalyanakendra.com/images/login_banner/LOGOEN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96200" y="3945228"/>
                  <a:ext cx="2191111" cy="10839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7099300" y="6304237"/>
                <a:ext cx="3340100" cy="874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GoK-Unnati winner</a:t>
                </a:r>
              </a:p>
              <a:p>
                <a:pPr algn="ctr"/>
                <a:r>
                  <a:rPr lang="en-US" sz="2000" b="1" dirty="0" smtClean="0"/>
                  <a:t>Startup Seed Fund Grant</a:t>
                </a:r>
                <a:endParaRPr lang="en-US" sz="2000" b="1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810000" y="2133600"/>
              <a:ext cx="5296006" cy="4768561"/>
              <a:chOff x="4152794" y="2438400"/>
              <a:chExt cx="5296006" cy="476856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152794" y="2438400"/>
                <a:ext cx="5296006" cy="4768561"/>
                <a:chOff x="4152794" y="2447330"/>
                <a:chExt cx="5296006" cy="4768561"/>
              </a:xfrm>
            </p:grpSpPr>
            <p:pic>
              <p:nvPicPr>
                <p:cNvPr id="17" name="Picture 2" descr="C:\Users\admin\Desktop\f0816a1e264fe19c1b33988748609130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399" y="2447330"/>
                  <a:ext cx="4025901" cy="38652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4152794" y="5984588"/>
                  <a:ext cx="5296006" cy="12313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 smtClean="0"/>
                    <a:t>Technology Accelerator winner</a:t>
                  </a:r>
                </a:p>
                <a:p>
                  <a:pPr algn="ctr"/>
                  <a:r>
                    <a:rPr lang="en-US" sz="2000" b="1" dirty="0" smtClean="0"/>
                    <a:t>Powered by FICCI and Texas IC</a:t>
                  </a:r>
                  <a:r>
                    <a:rPr lang="en-US" sz="2000" b="1" baseline="30000" dirty="0" smtClean="0"/>
                    <a:t>2 </a:t>
                  </a:r>
                  <a:r>
                    <a:rPr lang="en-US" sz="2000" b="1" dirty="0" smtClean="0"/>
                    <a:t>Institute</a:t>
                  </a:r>
                  <a:endParaRPr lang="en-US" sz="2000" b="1" dirty="0"/>
                </a:p>
              </p:txBody>
            </p:sp>
          </p:grpSp>
          <p:pic>
            <p:nvPicPr>
              <p:cNvPr id="1027" name="Picture 3" descr="C:\Users\admin\Desktop\unnamed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547" y="3742264"/>
                <a:ext cx="2476500" cy="971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8307918" y="2098485"/>
              <a:ext cx="5410198" cy="4526542"/>
              <a:chOff x="9573211" y="2483950"/>
              <a:chExt cx="4940844" cy="4526542"/>
            </a:xfrm>
          </p:grpSpPr>
          <p:pic>
            <p:nvPicPr>
              <p:cNvPr id="21" name="Picture 2" descr="C:\Users\admin\Desktop\f0816a1e264fe19c1b33988748609130.jpg"/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43634" y="2483950"/>
                <a:ext cx="3549057" cy="3865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:\Users\admin\Desktop\nexus\Nexus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32" r="13394"/>
              <a:stretch/>
            </p:blipFill>
            <p:spPr bwMode="auto">
              <a:xfrm>
                <a:off x="11291034" y="3612453"/>
                <a:ext cx="1666584" cy="1092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9573211" y="6152311"/>
                <a:ext cx="4940844" cy="858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Business Development Grant</a:t>
                </a:r>
              </a:p>
              <a:p>
                <a:pPr algn="ctr"/>
                <a:r>
                  <a:rPr lang="en-US" sz="2000" b="1" dirty="0" smtClean="0"/>
                  <a:t>ACIR &amp; American Center</a:t>
                </a:r>
                <a:endParaRPr lang="en-US" sz="2000" b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3106400" y="2133600"/>
              <a:ext cx="3886199" cy="4214291"/>
              <a:chOff x="13106400" y="2133600"/>
              <a:chExt cx="3886199" cy="4214291"/>
            </a:xfrm>
          </p:grpSpPr>
          <p:pic>
            <p:nvPicPr>
              <p:cNvPr id="28" name="Picture 2" descr="C:\Users\admin\Desktop\f0816a1e264fe19c1b33988748609130.jpg"/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6400" y="2133600"/>
                <a:ext cx="3886199" cy="3865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3411200" y="5862832"/>
                <a:ext cx="3415522" cy="485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Elevate Winner</a:t>
                </a:r>
                <a:endParaRPr lang="en-US" sz="2000" b="1" dirty="0"/>
              </a:p>
            </p:txBody>
          </p:sp>
          <p:pic>
            <p:nvPicPr>
              <p:cNvPr id="1029" name="Picture 5" descr="C:\Users\admin\Desktop\elevate-badge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2706" y="3450859"/>
                <a:ext cx="2033586" cy="628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762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751" y="143470"/>
            <a:ext cx="3765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/>
              <a:t>Competition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05800" y="5410200"/>
            <a:ext cx="0" cy="3429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357476" y="5334000"/>
            <a:ext cx="3738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Opportunity</a:t>
            </a:r>
          </a:p>
        </p:txBody>
      </p:sp>
      <p:pic>
        <p:nvPicPr>
          <p:cNvPr id="3074" name="Picture 2" descr="Stock Vector India Map Icon Vector Illustration 2 Stock Image -  Illustration of andhra, bengal: 1304304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r="10708" b="8801"/>
          <a:stretch/>
        </p:blipFill>
        <p:spPr bwMode="auto">
          <a:xfrm>
            <a:off x="535447" y="5791200"/>
            <a:ext cx="1550881" cy="18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7620000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Indigenous 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Import substitute 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$ Export potential $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0" t="58446" r="57643" b="28716"/>
          <a:stretch/>
        </p:blipFill>
        <p:spPr bwMode="auto">
          <a:xfrm>
            <a:off x="4992508" y="6324600"/>
            <a:ext cx="187692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15090" y="8001000"/>
            <a:ext cx="37525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One grade, </a:t>
            </a:r>
            <a:r>
              <a:rPr lang="en-US" dirty="0" smtClean="0"/>
              <a:t>many </a:t>
            </a:r>
            <a:r>
              <a:rPr lang="en-US" dirty="0"/>
              <a:t>uses </a:t>
            </a:r>
            <a:endParaRPr lang="en-US" dirty="0" smtClean="0"/>
          </a:p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Opens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new markets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71558" y="5257800"/>
            <a:ext cx="24396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Barriers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7" t="61470" r="38868" b="29855"/>
          <a:stretch/>
        </p:blipFill>
        <p:spPr bwMode="auto">
          <a:xfrm>
            <a:off x="9547160" y="6432416"/>
            <a:ext cx="1730440" cy="149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7" t="61470" r="38868" b="29855"/>
          <a:stretch/>
        </p:blipFill>
        <p:spPr bwMode="auto">
          <a:xfrm>
            <a:off x="14271560" y="6280016"/>
            <a:ext cx="1730440" cy="149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58200" y="8001000"/>
            <a:ext cx="48367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Unique formulations involved 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Time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saving, cost saving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11200" y="76200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sustainable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Improving soil health, Crop quality &amp; safety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5447" y="1181100"/>
            <a:ext cx="159999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7847" y="5181600"/>
            <a:ext cx="159999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7847" y="1447800"/>
            <a:ext cx="548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Bio efficacy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058400" y="1447800"/>
            <a:ext cx="548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Affordability</a:t>
            </a:r>
            <a:endParaRPr lang="en-US" sz="3600" b="1" dirty="0"/>
          </a:p>
        </p:txBody>
      </p:sp>
      <p:sp>
        <p:nvSpPr>
          <p:cNvPr id="21" name="Oval 20"/>
          <p:cNvSpPr/>
          <p:nvPr/>
        </p:nvSpPr>
        <p:spPr>
          <a:xfrm>
            <a:off x="990600" y="22098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90600" y="28194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61831" y="3362131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90600" y="4033935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76400" y="3362131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681001" y="4033935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90600" y="46482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681001" y="46482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46482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048000" y="46482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688890" y="46482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67490" y="4572000"/>
            <a:ext cx="3257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Crop domain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67490" y="3962400"/>
            <a:ext cx="33335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Romvijay biotech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7490" y="3362131"/>
            <a:ext cx="3638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Benzer crop science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67490" y="2803071"/>
            <a:ext cx="3390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Dupont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67490" y="2189202"/>
            <a:ext cx="3257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Bayer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440830" y="2345871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133433" y="235617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883389" y="235617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1582400" y="23622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2267176" y="23622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9440830" y="2977052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0133433" y="2987351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0883389" y="2987351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1582400" y="2993381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2267176" y="2993381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9434027" y="3571101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0126630" y="35814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0876586" y="3581400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9440830" y="4125099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0133433" y="4135398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9440830" y="4735476"/>
            <a:ext cx="5334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106400" y="2298412"/>
            <a:ext cx="3106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Rs 6520 per annum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150679" y="2895600"/>
            <a:ext cx="3015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Rs 8700 per annum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182600" y="3505200"/>
            <a:ext cx="3015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Rs 5000 per annum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182600" y="4038600"/>
            <a:ext cx="3015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Rs 3500 per annum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3182600" y="4582180"/>
            <a:ext cx="3054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Rs 1500 per annum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405" y="228600"/>
            <a:ext cx="77700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/>
              <a:t>Business model &amp; Outlook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487269"/>
            <a:ext cx="1216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Evolution from technology focus to commercial-scale operations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8661" y="4325931"/>
            <a:ext cx="2747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Core research &amp; </a:t>
            </a:r>
          </a:p>
          <a:p>
            <a:r>
              <a:rPr lang="en-US" sz="2800" dirty="0" smtClean="0"/>
              <a:t>Characterization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4419600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Lab + Field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4419600"/>
            <a:ext cx="26506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Efficacy</a:t>
            </a:r>
          </a:p>
          <a:p>
            <a:r>
              <a:rPr lang="en-US" dirty="0" smtClean="0"/>
              <a:t>Safety</a:t>
            </a:r>
          </a:p>
          <a:p>
            <a:r>
              <a:rPr lang="en-US" dirty="0" smtClean="0"/>
              <a:t>Affordability</a:t>
            </a:r>
          </a:p>
          <a:p>
            <a:r>
              <a:rPr lang="en-US" dirty="0" smtClean="0"/>
              <a:t>Sustainability</a:t>
            </a:r>
          </a:p>
          <a:p>
            <a:r>
              <a:rPr lang="en-US" dirty="0"/>
              <a:t>Ease of </a:t>
            </a:r>
            <a:r>
              <a:rPr lang="en-US" dirty="0" smtClean="0"/>
              <a:t>use</a:t>
            </a:r>
          </a:p>
          <a:p>
            <a:r>
              <a:rPr lang="en-US" dirty="0"/>
              <a:t>Large-scale demonstrations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4600" y="5029200"/>
            <a:ext cx="23096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Demonstrate </a:t>
            </a:r>
            <a:endParaRPr lang="en-US" dirty="0" smtClean="0"/>
          </a:p>
          <a:p>
            <a:pPr algn="ctr"/>
            <a:r>
              <a:rPr lang="en-US" dirty="0" smtClean="0"/>
              <a:t>efficacy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16755" y="449580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Lab scale</a:t>
            </a:r>
          </a:p>
          <a:p>
            <a:pPr algn="ctr"/>
            <a:r>
              <a:rPr lang="en-US" dirty="0" smtClean="0"/>
              <a:t>Mass production</a:t>
            </a:r>
          </a:p>
          <a:p>
            <a:pPr algn="ctr"/>
            <a:r>
              <a:rPr lang="en-US" dirty="0" smtClean="0"/>
              <a:t>Increase volumes and yield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831355" y="441960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Deliver</a:t>
            </a:r>
          </a:p>
          <a:p>
            <a:pPr algn="ctr"/>
            <a:r>
              <a:rPr lang="en-US" dirty="0" smtClean="0"/>
              <a:t>Performance yield and </a:t>
            </a:r>
          </a:p>
          <a:p>
            <a:pPr algn="ctr"/>
            <a:r>
              <a:rPr lang="en-US" dirty="0" smtClean="0"/>
              <a:t>ROI boost</a:t>
            </a:r>
          </a:p>
          <a:p>
            <a:pPr algn="ctr"/>
            <a:r>
              <a:rPr lang="en-US" dirty="0" smtClean="0"/>
              <a:t>Fits with IPM</a:t>
            </a:r>
          </a:p>
          <a:p>
            <a:pPr algn="ctr"/>
            <a:r>
              <a:rPr lang="en-US" dirty="0" smtClean="0"/>
              <a:t>programs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2496800" y="249198"/>
            <a:ext cx="35767" cy="86662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420600" y="76200"/>
            <a:ext cx="511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Revenue streams</a:t>
            </a:r>
            <a:endParaRPr lang="en-US" sz="5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725400" y="1066800"/>
            <a:ext cx="449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Growth through sustainability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Regional &amp; National Partners Globally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Sales </a:t>
            </a:r>
            <a:r>
              <a:rPr lang="en-US" dirty="0" smtClean="0"/>
              <a:t>through Distribution and Retail Channels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649200" y="5673804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2024: </a:t>
            </a:r>
            <a:r>
              <a:rPr lang="en-US" sz="3600" b="1" dirty="0" smtClean="0"/>
              <a:t>US$50 </a:t>
            </a:r>
            <a:r>
              <a:rPr lang="en-US" sz="3600" b="1" dirty="0" err="1" smtClean="0"/>
              <a:t>Mn</a:t>
            </a:r>
            <a:endParaRPr lang="en-US" sz="3600" b="1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(&gt;10% India share)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649200" y="7350204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2030: </a:t>
            </a:r>
            <a:r>
              <a:rPr lang="en-US" sz="3600" b="1" dirty="0" smtClean="0"/>
              <a:t>100 </a:t>
            </a:r>
            <a:r>
              <a:rPr lang="en-US" sz="3600" b="1" dirty="0" err="1" smtClean="0"/>
              <a:t>GWh</a:t>
            </a:r>
            <a:endParaRPr lang="en-US" sz="3600" b="1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(2% global share)</a:t>
            </a:r>
            <a:endParaRPr lang="en-US" dirty="0"/>
          </a:p>
        </p:txBody>
      </p:sp>
      <p:sp>
        <p:nvSpPr>
          <p:cNvPr id="4" name="Chevron 3"/>
          <p:cNvSpPr/>
          <p:nvPr/>
        </p:nvSpPr>
        <p:spPr>
          <a:xfrm>
            <a:off x="-13995" y="2590800"/>
            <a:ext cx="3110203" cy="1524000"/>
          </a:xfrm>
          <a:prstGeom prst="chevron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00"/>
            <a:ext cx="303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Development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2514600" y="2590800"/>
            <a:ext cx="2819400" cy="1524000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307282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Validation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4724400" y="2590800"/>
            <a:ext cx="2667000" cy="1524000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307282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On-farm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6858000" y="2618601"/>
            <a:ext cx="3200400" cy="1524000"/>
          </a:xfrm>
          <a:prstGeom prst="chevron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3085209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Manufacturing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9525000" y="2618601"/>
            <a:ext cx="2971800" cy="1524000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2200" y="3103602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Deployment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28600" y="-364605"/>
            <a:ext cx="18516600" cy="9508604"/>
            <a:chOff x="-609600" y="-364605"/>
            <a:chExt cx="18516600" cy="9508604"/>
          </a:xfrm>
        </p:grpSpPr>
        <p:grpSp>
          <p:nvGrpSpPr>
            <p:cNvPr id="18" name="Group 17"/>
            <p:cNvGrpSpPr/>
            <p:nvPr/>
          </p:nvGrpSpPr>
          <p:grpSpPr>
            <a:xfrm>
              <a:off x="-609600" y="-364605"/>
              <a:ext cx="18516600" cy="9508604"/>
              <a:chOff x="-609600" y="-364605"/>
              <a:chExt cx="18516600" cy="950860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057400" y="152400"/>
                <a:ext cx="11353800" cy="8991599"/>
                <a:chOff x="2057400" y="152400"/>
                <a:chExt cx="11353800" cy="8991599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057400" y="152400"/>
                  <a:ext cx="6553200" cy="60198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Oval 2"/>
                <p:cNvSpPr/>
                <p:nvPr/>
              </p:nvSpPr>
              <p:spPr>
                <a:xfrm>
                  <a:off x="7010400" y="152400"/>
                  <a:ext cx="6400800" cy="5974702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>
                  <a:off x="5029200" y="3663042"/>
                  <a:ext cx="5943600" cy="5480957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1295399" y="990600"/>
                <a:ext cx="3427481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Famer </a:t>
                </a:r>
              </a:p>
              <a:p>
                <a:r>
                  <a:rPr lang="en-US" sz="32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Demand</a:t>
                </a:r>
              </a:p>
              <a:p>
                <a:r>
                  <a:rPr lang="en-US" dirty="0" smtClean="0"/>
                  <a:t>Pest resistance</a:t>
                </a:r>
              </a:p>
              <a:p>
                <a:r>
                  <a:rPr lang="en-US" dirty="0" smtClean="0"/>
                  <a:t>Increased cost</a:t>
                </a:r>
              </a:p>
              <a:p>
                <a:r>
                  <a:rPr lang="en-US" dirty="0" smtClean="0"/>
                  <a:t>Hazardous</a:t>
                </a:r>
              </a:p>
              <a:p>
                <a:r>
                  <a:rPr lang="en-US" dirty="0" smtClean="0"/>
                  <a:t>Loss of biodiversity</a:t>
                </a:r>
                <a:endParaRPr lang="en-US" dirty="0"/>
              </a:p>
            </p:txBody>
          </p:sp>
          <p:pic>
            <p:nvPicPr>
              <p:cNvPr id="1026" name="Picture 2" descr="C:\Users\admin\Desktop\arrow-58-xxl.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209915"/>
                <a:ext cx="1506894" cy="1506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50971" y="3210342"/>
                <a:ext cx="533400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Value </a:t>
                </a:r>
              </a:p>
              <a:p>
                <a:pPr algn="ctr"/>
                <a:r>
                  <a:rPr lang="en-US" sz="6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Proposition</a:t>
                </a:r>
                <a:endParaRPr lang="en-US" sz="6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114800" y="152400"/>
                <a:ext cx="3124200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This means</a:t>
                </a:r>
              </a:p>
              <a:p>
                <a:r>
                  <a:rPr lang="en-US" sz="32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Famers </a:t>
                </a:r>
              </a:p>
              <a:p>
                <a:r>
                  <a:rPr lang="en-US" sz="32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Must</a:t>
                </a:r>
                <a:endParaRPr lang="en-US" sz="3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pic>
            <p:nvPicPr>
              <p:cNvPr id="10" name="Picture 2" descr="C:\Users\admin\Desktop\arrow-58-xxl.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9779">
                <a:off x="5703101" y="-81762"/>
                <a:ext cx="1506894" cy="1506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C:\Users\admin\Desktop\images (1)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9600" y="241261"/>
                <a:ext cx="1130339" cy="113033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543800" y="1210647"/>
                <a:ext cx="2841171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Pest management</a:t>
                </a:r>
              </a:p>
              <a:p>
                <a:r>
                  <a:rPr lang="en-US" sz="2800" dirty="0" smtClean="0"/>
                  <a:t>Eco-friendly</a:t>
                </a:r>
              </a:p>
              <a:p>
                <a:r>
                  <a:rPr lang="en-US" sz="2800" dirty="0" smtClean="0"/>
                  <a:t>Non hazardous</a:t>
                </a:r>
              </a:p>
              <a:p>
                <a:endParaRPr lang="en-US" sz="3200" b="1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n-US" dirty="0"/>
              </a:p>
            </p:txBody>
          </p:sp>
          <p:pic>
            <p:nvPicPr>
              <p:cNvPr id="13" name="Picture 2" descr="C:\Users\admin\Desktop\arrow-58-xxl.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1565">
                <a:off x="9401656" y="-364605"/>
                <a:ext cx="1506894" cy="1506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:\Users\admin\Desktop\download (10)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5546" y="-1"/>
                <a:ext cx="1622653" cy="162265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2077700" y="381000"/>
                <a:ext cx="51435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Increase</a:t>
                </a:r>
              </a:p>
              <a:p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Yields</a:t>
                </a:r>
              </a:p>
              <a:p>
                <a:r>
                  <a:rPr lang="en-US" dirty="0"/>
                  <a:t>On existing lands </a:t>
                </a:r>
                <a:r>
                  <a:rPr lang="en-US" dirty="0" smtClean="0"/>
                  <a:t>with less inputs, sustainable</a:t>
                </a:r>
                <a:endParaRPr lang="en-US" dirty="0"/>
              </a:p>
            </p:txBody>
          </p:sp>
          <p:pic>
            <p:nvPicPr>
              <p:cNvPr id="16" name="Picture 2" descr="C:\Users\admin\Desktop\arrow-58-xxl.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622017">
                <a:off x="12657752" y="2381733"/>
                <a:ext cx="1506894" cy="1506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C:\Users\admin\Desktop\360_F_357627880_urFqTMUE0aYrM0tbuScXoclxtqDSi7WS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11000" y="3810000"/>
                <a:ext cx="2106728" cy="210672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3917728" y="3048000"/>
                <a:ext cx="3989272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while</a:t>
                </a:r>
                <a:endParaRPr lang="en-US" dirty="0"/>
              </a:p>
              <a:p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Protecting</a:t>
                </a:r>
              </a:p>
              <a:p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Biodiversity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lang="en-US" dirty="0"/>
                  <a:t>&amp; </a:t>
                </a:r>
                <a:endParaRPr lang="en-US" dirty="0" smtClean="0"/>
              </a:p>
              <a:p>
                <a:r>
                  <a:rPr lang="en-US" dirty="0" smtClean="0"/>
                  <a:t>Lowering</a:t>
                </a:r>
              </a:p>
              <a:p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Carbon </a:t>
                </a:r>
              </a:p>
              <a:p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Foot print</a:t>
                </a:r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682868" y="6403520"/>
                <a:ext cx="2868304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Ag Suppliers</a:t>
                </a:r>
              </a:p>
              <a:p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&amp; Distributors</a:t>
                </a:r>
              </a:p>
              <a:p>
                <a:r>
                  <a:rPr lang="en-US" dirty="0" smtClean="0"/>
                  <a:t>Provide </a:t>
                </a:r>
                <a:r>
                  <a:rPr lang="en-US" dirty="0"/>
                  <a:t>farmers with tools and strategies to</a:t>
                </a:r>
              </a:p>
            </p:txBody>
          </p:sp>
          <p:pic>
            <p:nvPicPr>
              <p:cNvPr id="20" name="Picture 2" descr="C:\Users\admin\Desktop\arrow-58-xxl.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5261">
                <a:off x="9320427" y="6850400"/>
                <a:ext cx="1506894" cy="1506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340315" y="6477000"/>
                <a:ext cx="4489485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/>
                  <a:t>sustainably</a:t>
                </a:r>
                <a:endParaRPr lang="en-US" dirty="0"/>
              </a:p>
              <a:p>
                <a:pPr algn="ct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Maximize Production, ROI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and Minimize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Losses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dirty="0" smtClean="0"/>
                  <a:t>From insects, diseases</a:t>
                </a:r>
              </a:p>
              <a:p>
                <a:pPr algn="ctr"/>
                <a:r>
                  <a:rPr lang="en-US" dirty="0" smtClean="0"/>
                  <a:t>Climate change</a:t>
                </a:r>
                <a:endParaRPr lang="en-US" dirty="0"/>
              </a:p>
            </p:txBody>
          </p:sp>
          <p:pic>
            <p:nvPicPr>
              <p:cNvPr id="22" name="Picture 2" descr="C:\Users\admin\Desktop\arrow-58-xxl.png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425001">
                <a:off x="3969434" y="6580016"/>
                <a:ext cx="1506894" cy="1506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-609600" y="4669560"/>
                <a:ext cx="6096000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/>
                  <a:t>Crop Domain </a:t>
                </a:r>
              </a:p>
              <a:p>
                <a:pPr algn="ctr"/>
                <a:r>
                  <a:rPr lang="en-US" sz="3200" b="1" dirty="0" smtClean="0"/>
                  <a:t>State-of-art-of-Innovations</a:t>
                </a:r>
              </a:p>
              <a:p>
                <a:pPr algn="ctr"/>
                <a:r>
                  <a:rPr lang="en-US" dirty="0" smtClean="0"/>
                  <a:t>Uniquely Meet</a:t>
                </a:r>
              </a:p>
              <a:p>
                <a:pPr algn="ctr"/>
                <a:r>
                  <a:rPr lang="en-US" dirty="0" smtClean="0"/>
                  <a:t>These </a:t>
                </a:r>
                <a:r>
                  <a:rPr lang="en-US" dirty="0"/>
                  <a:t>Needs</a:t>
                </a:r>
              </a:p>
            </p:txBody>
          </p:sp>
          <p:pic>
            <p:nvPicPr>
              <p:cNvPr id="24" name="Picture 2" descr="C:\Users\admin\Desktop\arrow-58-xxl.png"/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65950">
                <a:off x="3762030" y="3736670"/>
                <a:ext cx="1506894" cy="1506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8" t="35459" r="68716" b="18367"/>
            <a:stretch/>
          </p:blipFill>
          <p:spPr bwMode="auto">
            <a:xfrm>
              <a:off x="7239000" y="76200"/>
              <a:ext cx="876146" cy="1166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885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1607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Team &gt;50 years of experience</a:t>
            </a:r>
            <a:endParaRPr lang="en-US" sz="5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76200" y="1101704"/>
            <a:ext cx="13935321" cy="8455126"/>
            <a:chOff x="-26896" y="990600"/>
            <a:chExt cx="16846447" cy="10984704"/>
          </a:xfrm>
        </p:grpSpPr>
        <p:pic>
          <p:nvPicPr>
            <p:cNvPr id="3" name="Picture 2" descr="C:\Users\admin\Desktop\Dr Mahadeva swamy H M_1829_156709526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888" y="990600"/>
              <a:ext cx="3479425" cy="3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990601"/>
              <a:ext cx="3160657" cy="3567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F:\IMG-20171113-WA001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9" t="11848" r="23056"/>
            <a:stretch>
              <a:fillRect/>
            </a:stretch>
          </p:blipFill>
          <p:spPr bwMode="auto">
            <a:xfrm>
              <a:off x="9233322" y="990601"/>
              <a:ext cx="3498057" cy="3475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-26896" y="4614178"/>
              <a:ext cx="5056095" cy="723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Dr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Mahadeva</a:t>
              </a:r>
              <a:r>
                <a:rPr lang="en-US" sz="2800" b="1" dirty="0" smtClean="0"/>
                <a:t> Swamy </a:t>
              </a:r>
              <a:r>
                <a:rPr lang="en-US" sz="2800" dirty="0" smtClean="0"/>
                <a:t>MSc Agri. &amp; PhD (Biotechnology)</a:t>
              </a:r>
            </a:p>
            <a:p>
              <a:pPr algn="ctr"/>
              <a:r>
                <a:rPr lang="en-US" sz="2800" dirty="0" smtClean="0"/>
                <a:t>12 years </a:t>
              </a:r>
              <a:r>
                <a:rPr lang="en-US" sz="2800" dirty="0" err="1" smtClean="0"/>
                <a:t>exp</a:t>
              </a:r>
              <a:endParaRPr lang="en-US" sz="2800" dirty="0" smtClean="0"/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Good at isolation of elite novel microbes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Bio formulations development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Designing field experiments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/>
                <a:t>Environment enthusiast</a:t>
              </a:r>
            </a:p>
            <a:p>
              <a:pPr algn="ctr"/>
              <a:endParaRPr lang="en-US" sz="2400" dirty="0" smtClean="0"/>
            </a:p>
            <a:p>
              <a:pPr algn="ctr"/>
              <a:endParaRPr lang="en-US" sz="2400" dirty="0"/>
            </a:p>
          </p:txBody>
        </p:sp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1" t="9607" r="30521" b="14273"/>
            <a:stretch>
              <a:fillRect/>
            </a:stretch>
          </p:blipFill>
          <p:spPr bwMode="auto">
            <a:xfrm>
              <a:off x="13330267" y="990600"/>
              <a:ext cx="3109502" cy="3567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57800" y="4537979"/>
              <a:ext cx="3581399" cy="7437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Dr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Manasa</a:t>
              </a:r>
              <a:endParaRPr lang="en-US" sz="2800" b="1" dirty="0" smtClean="0"/>
            </a:p>
            <a:p>
              <a:pPr algn="ctr"/>
              <a:r>
                <a:rPr lang="en-US" sz="2800" dirty="0"/>
                <a:t>PhD (Biotechnology</a:t>
              </a:r>
              <a:r>
                <a:rPr lang="en-US" sz="2800" dirty="0" smtClean="0"/>
                <a:t>)</a:t>
              </a:r>
            </a:p>
            <a:p>
              <a:pPr algn="ctr"/>
              <a:r>
                <a:rPr lang="en-US" sz="2800" dirty="0" smtClean="0"/>
                <a:t>11 years </a:t>
              </a:r>
              <a:r>
                <a:rPr lang="en-US" sz="2800" dirty="0" err="1" smtClean="0"/>
                <a:t>exp</a:t>
              </a:r>
              <a:endParaRPr lang="en-US" sz="2800" dirty="0" smtClean="0"/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Molecular biology enthusiast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/>
                <a:t>Headed technical clubs in </a:t>
              </a:r>
              <a:r>
                <a:rPr lang="en-US" sz="2800" dirty="0" smtClean="0"/>
                <a:t>college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Dancer 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/>
                <a:t>Adaptability</a:t>
              </a:r>
            </a:p>
            <a:p>
              <a:pPr algn="ctr"/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86801" y="4537979"/>
              <a:ext cx="4648200" cy="631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Dr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Kavitha</a:t>
              </a:r>
              <a:endParaRPr lang="en-US" sz="2800" b="1" dirty="0" smtClean="0"/>
            </a:p>
            <a:p>
              <a:pPr algn="ctr"/>
              <a:r>
                <a:rPr lang="en-US" sz="2800" dirty="0"/>
                <a:t>PhD (Biotechnology</a:t>
              </a:r>
              <a:r>
                <a:rPr lang="en-US" sz="2800" dirty="0" smtClean="0"/>
                <a:t>)</a:t>
              </a:r>
            </a:p>
            <a:p>
              <a:pPr algn="ctr"/>
              <a:r>
                <a:rPr lang="en-US" sz="2800" dirty="0" smtClean="0"/>
                <a:t>12 years </a:t>
              </a:r>
              <a:r>
                <a:rPr lang="en-US" sz="2800" dirty="0" err="1" smtClean="0"/>
                <a:t>exp</a:t>
              </a:r>
              <a:endParaRPr lang="en-US" sz="2800" dirty="0" smtClean="0"/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Experienced researcher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Sustainable eco-friendly solutions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Optimally utilize resources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Serving humanity</a:t>
              </a:r>
              <a:endParaRPr lang="en-US" sz="2800" dirty="0"/>
            </a:p>
            <a:p>
              <a:pPr algn="ctr"/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38151" y="4608153"/>
              <a:ext cx="3581400" cy="515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Lavanya</a:t>
              </a:r>
              <a:r>
                <a:rPr lang="en-US" sz="2800" b="1" dirty="0" smtClean="0"/>
                <a:t> H S</a:t>
              </a:r>
            </a:p>
            <a:p>
              <a:pPr algn="ctr"/>
              <a:r>
                <a:rPr lang="en-US" sz="2800" dirty="0" smtClean="0"/>
                <a:t>BE (E&amp;C)</a:t>
              </a:r>
            </a:p>
            <a:p>
              <a:pPr algn="ctr"/>
              <a:r>
                <a:rPr lang="en-US" sz="2800" dirty="0" smtClean="0"/>
                <a:t>10 year </a:t>
              </a:r>
              <a:r>
                <a:rPr lang="en-US" sz="2800" dirty="0" err="1" smtClean="0"/>
                <a:t>exp</a:t>
              </a:r>
              <a:endParaRPr lang="en-US" sz="2800" dirty="0" smtClean="0"/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Critical thinker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Book worm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 smtClean="0"/>
                <a:t>Thinker 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en-US" sz="2800" dirty="0"/>
                <a:t>Good financial </a:t>
              </a:r>
              <a:r>
                <a:rPr lang="en-US" sz="2800" dirty="0" smtClean="0"/>
                <a:t>and operational skills</a:t>
              </a:r>
            </a:p>
          </p:txBody>
        </p:sp>
      </p:grpSp>
      <p:pic>
        <p:nvPicPr>
          <p:cNvPr id="19" name="Picture 3" descr="C:\Users\admin\Desktop\155017451692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"/>
          <a:stretch/>
        </p:blipFill>
        <p:spPr bwMode="auto">
          <a:xfrm>
            <a:off x="14383268" y="1057274"/>
            <a:ext cx="2685532" cy="279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14097000" y="3810000"/>
            <a:ext cx="3218933" cy="5088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787" tIns="50787" rIns="50787" bIns="50787" spcCol="38100" anchor="ctr">
            <a:spAutoFit/>
          </a:bodyPr>
          <a:lstStyle/>
          <a:p>
            <a:pPr algn="ctr">
              <a:defRPr/>
            </a:pPr>
            <a:r>
              <a:rPr lang="en-US" sz="2800" b="1" dirty="0" err="1">
                <a:cs typeface="Arial" pitchFamily="34" charset="0"/>
              </a:rPr>
              <a:t>Dr</a:t>
            </a:r>
            <a:r>
              <a:rPr lang="en-US" sz="2800" b="1" dirty="0">
                <a:cs typeface="Arial" pitchFamily="34" charset="0"/>
              </a:rPr>
              <a:t> </a:t>
            </a:r>
            <a:r>
              <a:rPr lang="en-US" sz="2800" b="1" dirty="0" err="1">
                <a:cs typeface="Arial" pitchFamily="34" charset="0"/>
              </a:rPr>
              <a:t>Mehjabeen</a:t>
            </a:r>
            <a:endParaRPr lang="en-US" sz="2800" b="1" dirty="0">
              <a:cs typeface="Arial" pitchFamily="34" charset="0"/>
            </a:endParaRPr>
          </a:p>
          <a:p>
            <a:pPr algn="ctr">
              <a:defRPr/>
            </a:pPr>
            <a:r>
              <a:rPr lang="en-US" sz="2800" dirty="0"/>
              <a:t>PhD </a:t>
            </a:r>
            <a:r>
              <a:rPr lang="en-US" sz="2800" dirty="0" smtClean="0">
                <a:solidFill>
                  <a:srgbClr val="000000"/>
                </a:solidFill>
                <a:ea typeface="+mj-ea"/>
                <a:cs typeface="+mj-cs"/>
                <a:sym typeface="Helvetica"/>
              </a:rPr>
              <a:t>Economist</a:t>
            </a:r>
          </a:p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ea typeface="+mj-ea"/>
                <a:cs typeface="+mj-cs"/>
                <a:sym typeface="Helvetica"/>
              </a:rPr>
              <a:t>6 years </a:t>
            </a:r>
            <a:r>
              <a:rPr lang="en-US" sz="2800" dirty="0" err="1" smtClean="0">
                <a:solidFill>
                  <a:srgbClr val="000000"/>
                </a:solidFill>
                <a:ea typeface="+mj-ea"/>
                <a:cs typeface="+mj-cs"/>
                <a:sym typeface="Helvetica"/>
              </a:rPr>
              <a:t>exp</a:t>
            </a:r>
            <a:endParaRPr lang="en-US" sz="2800" dirty="0" smtClean="0">
              <a:solidFill>
                <a:srgbClr val="000000"/>
              </a:solidFill>
              <a:ea typeface="+mj-ea"/>
              <a:cs typeface="+mj-cs"/>
              <a:sym typeface="Helvetica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800" dirty="0" smtClean="0"/>
              <a:t>scalability 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800" dirty="0" smtClean="0"/>
              <a:t>market research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00"/>
                </a:solidFill>
                <a:ea typeface="+mj-ea"/>
                <a:cs typeface="+mj-cs"/>
                <a:sym typeface="Helvetica"/>
              </a:rPr>
              <a:t>Natural farming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00"/>
                </a:solidFill>
                <a:ea typeface="+mj-ea"/>
                <a:cs typeface="+mj-cs"/>
                <a:sym typeface="Helvetica"/>
              </a:rPr>
              <a:t>Social networking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00"/>
                </a:solidFill>
                <a:ea typeface="+mj-ea"/>
                <a:cs typeface="+mj-cs"/>
                <a:sym typeface="Helvetica"/>
              </a:rPr>
              <a:t>Blogger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800" dirty="0"/>
              <a:t>business network </a:t>
            </a:r>
            <a:r>
              <a:rPr lang="en-US" sz="2800" dirty="0" smtClean="0"/>
              <a:t>establishment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00"/>
                </a:solidFill>
                <a:ea typeface="+mj-ea"/>
                <a:cs typeface="+mj-cs"/>
                <a:sym typeface="Helvetica"/>
              </a:rPr>
              <a:t>Social networking</a:t>
            </a:r>
          </a:p>
          <a:p>
            <a:pPr algn="ctr">
              <a:defRPr/>
            </a:pPr>
            <a:endParaRPr lang="en-US" sz="1600" dirty="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553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792" y="76200"/>
            <a:ext cx="25026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/>
              <a:t>Pipeline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169661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Crop Domain's current R&amp;D is largely focused on supporting existing commercial products, but we have a large pipeline of items in the </a:t>
            </a:r>
            <a:r>
              <a:rPr lang="en-US" dirty="0" smtClean="0"/>
              <a:t>works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51453" y="1752600"/>
            <a:ext cx="16919510" cy="1752600"/>
            <a:chOff x="351453" y="2057400"/>
            <a:chExt cx="16027487" cy="1752600"/>
          </a:xfrm>
        </p:grpSpPr>
        <p:sp>
          <p:nvSpPr>
            <p:cNvPr id="4" name="Right Arrow 3"/>
            <p:cNvSpPr/>
            <p:nvPr/>
          </p:nvSpPr>
          <p:spPr>
            <a:xfrm>
              <a:off x="351453" y="2057400"/>
              <a:ext cx="15498147" cy="1752600"/>
            </a:xfrm>
            <a:prstGeom prst="rightArrow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2590800"/>
              <a:ext cx="1981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innovation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83608" y="2646402"/>
              <a:ext cx="23741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identification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5000" y="2656701"/>
              <a:ext cx="23741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investigation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62440" y="2666618"/>
              <a:ext cx="27627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bio formulations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630556" y="2692277"/>
              <a:ext cx="23741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Regulatory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04748" y="2627359"/>
              <a:ext cx="23741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Launch</a:t>
              </a:r>
              <a:endParaRPr lang="en-US" dirty="0"/>
            </a:p>
          </p:txBody>
        </p:sp>
        <p:sp>
          <p:nvSpPr>
            <p:cNvPr id="11" name="Chevron 10"/>
            <p:cNvSpPr/>
            <p:nvPr/>
          </p:nvSpPr>
          <p:spPr>
            <a:xfrm>
              <a:off x="2285896" y="2637658"/>
              <a:ext cx="577496" cy="533400"/>
            </a:xfrm>
            <a:prstGeom prst="chevron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5061304" y="2658256"/>
              <a:ext cx="577496" cy="533400"/>
            </a:xfrm>
            <a:prstGeom prst="chevron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7849152" y="2691104"/>
              <a:ext cx="577496" cy="533400"/>
            </a:xfrm>
            <a:prstGeom prst="chevr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11053060" y="2692277"/>
              <a:ext cx="577496" cy="533400"/>
            </a:xfrm>
            <a:prstGeom prst="chevr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13435477" y="2677299"/>
              <a:ext cx="577496" cy="533400"/>
            </a:xfrm>
            <a:prstGeom prst="chevro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81000" y="3276600"/>
            <a:ext cx="9906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1000" y="6096000"/>
            <a:ext cx="990600" cy="2819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3400" y="3505200"/>
            <a:ext cx="646331" cy="19389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Near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Term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134" y="6443008"/>
            <a:ext cx="646331" cy="19389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Pipeline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491895" y="3276600"/>
            <a:ext cx="13824305" cy="838200"/>
          </a:xfrm>
          <a:prstGeom prst="homePlat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agon 22"/>
          <p:cNvSpPr/>
          <p:nvPr/>
        </p:nvSpPr>
        <p:spPr>
          <a:xfrm>
            <a:off x="1491895" y="4267200"/>
            <a:ext cx="12671783" cy="762000"/>
          </a:xfrm>
          <a:prstGeom prst="homePlat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23"/>
          <p:cNvSpPr/>
          <p:nvPr/>
        </p:nvSpPr>
        <p:spPr>
          <a:xfrm>
            <a:off x="1491895" y="5181600"/>
            <a:ext cx="10156771" cy="762000"/>
          </a:xfrm>
          <a:prstGeom prst="homePlat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68096" y="3408402"/>
            <a:ext cx="5845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Bio insecticide (Fall armyworm)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8095" y="4371201"/>
            <a:ext cx="6951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Bio insecticide (Coffee White Stem Borer)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4098" y="5285601"/>
            <a:ext cx="6965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Bio </a:t>
            </a:r>
            <a:r>
              <a:rPr lang="en-US" b="1" dirty="0">
                <a:solidFill>
                  <a:schemeClr val="bg1"/>
                </a:solidFill>
              </a:rPr>
              <a:t>stimulant (</a:t>
            </a:r>
            <a:r>
              <a:rPr lang="en-US" b="1" dirty="0" smtClean="0">
                <a:solidFill>
                  <a:schemeClr val="bg1"/>
                </a:solidFill>
              </a:rPr>
              <a:t>diseases, yield and stress)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1491895" y="6120882"/>
            <a:ext cx="13824305" cy="8382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/>
          <p:cNvSpPr/>
          <p:nvPr/>
        </p:nvSpPr>
        <p:spPr>
          <a:xfrm>
            <a:off x="1447038" y="7111482"/>
            <a:ext cx="12064432" cy="8382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/>
          <p:cNvSpPr/>
          <p:nvPr/>
        </p:nvSpPr>
        <p:spPr>
          <a:xfrm>
            <a:off x="1473434" y="8077200"/>
            <a:ext cx="10175232" cy="8382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68095" y="6262983"/>
            <a:ext cx="7003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 insecticide (Weevils, Sucking Pests)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68096" y="7228701"/>
            <a:ext cx="7003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 fertilizers (Micro Nutrients)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8096" y="8219301"/>
            <a:ext cx="7003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 herbicide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06000" y="3408402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Trials to be taken up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9172121" y="4371201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Trials to be taken up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001000" y="5313402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Cost reduction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80341" y="6276759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Need Commercial partners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266443" y="7253583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manufacturing partner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2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Lenovo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29200" y="76200"/>
            <a:ext cx="12344400" cy="890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3998" y="1828800"/>
            <a:ext cx="1094740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If Not </a:t>
            </a:r>
            <a:r>
              <a:rPr lang="en-US" sz="4800" dirty="0" smtClean="0"/>
              <a:t>Agriculture &amp; Microbes,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What Else? </a:t>
            </a:r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800" dirty="0" smtClean="0"/>
              <a:t>Because </a:t>
            </a:r>
            <a:r>
              <a:rPr lang="en-US" sz="4800" dirty="0"/>
              <a:t>if not us, 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</a:rPr>
              <a:t>who? </a:t>
            </a:r>
            <a:endParaRPr lang="en-US" sz="5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800" dirty="0" smtClean="0"/>
              <a:t>If </a:t>
            </a:r>
            <a:r>
              <a:rPr lang="en-US" sz="4800" dirty="0"/>
              <a:t>not now,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When?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04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662" y="8487436"/>
            <a:ext cx="17239861" cy="656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ctr">
            <a:spAutoFit/>
          </a:bodyPr>
          <a:lstStyle/>
          <a:p>
            <a:pPr algn="ctr"/>
            <a:r>
              <a:rPr kumimoji="0" lang="en-US" sz="3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Elit</a:t>
            </a:r>
            <a:r>
              <a:rPr lang="en-US" sz="3600" dirty="0" smtClean="0"/>
              <a:t>e novel microbes for </a:t>
            </a:r>
            <a:r>
              <a:rPr lang="en-US" sz="3600" dirty="0"/>
              <a:t>sustainable </a:t>
            </a:r>
            <a:r>
              <a:rPr lang="en-US" sz="3600" dirty="0" smtClean="0"/>
              <a:t>white grubs management &amp; </a:t>
            </a:r>
            <a:r>
              <a:rPr lang="en-US" sz="3600" dirty="0"/>
              <a:t>conserve biodiversity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133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et out of the door!"/>
          <p:cNvSpPr txBox="1">
            <a:spLocks/>
          </p:cNvSpPr>
          <p:nvPr/>
        </p:nvSpPr>
        <p:spPr>
          <a:xfrm>
            <a:off x="28575" y="131763"/>
            <a:ext cx="10091738" cy="10874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1496188" rtl="0" eaLnBrk="1" latinLnBrk="0" hangingPunct="1">
              <a:spcBef>
                <a:spcPct val="0"/>
              </a:spcBef>
              <a:buNone/>
              <a:defRPr sz="7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10456">
              <a:spcBef>
                <a:spcPts val="0"/>
              </a:spcBef>
              <a:defRPr/>
            </a:pPr>
            <a:r>
              <a:rPr lang="en-US" b="1" dirty="0" smtClean="0"/>
              <a:t>Have you experienced it 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517346" y="457200"/>
            <a:ext cx="8722319" cy="8563209"/>
            <a:chOff x="307910" y="1324827"/>
            <a:chExt cx="7048393" cy="6550368"/>
          </a:xfrm>
        </p:grpSpPr>
        <p:grpSp>
          <p:nvGrpSpPr>
            <p:cNvPr id="12" name="Group 11"/>
            <p:cNvGrpSpPr/>
            <p:nvPr/>
          </p:nvGrpSpPr>
          <p:grpSpPr>
            <a:xfrm>
              <a:off x="3388999" y="4509654"/>
              <a:ext cx="3967304" cy="3320180"/>
              <a:chOff x="8481249" y="1262188"/>
              <a:chExt cx="3967304" cy="3320180"/>
            </a:xfrm>
          </p:grpSpPr>
          <p:pic>
            <p:nvPicPr>
              <p:cNvPr id="13" name="Picture 4" descr="Related imag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5008" y="1262188"/>
                <a:ext cx="3203689" cy="2780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8481249" y="3997985"/>
                <a:ext cx="3967304" cy="58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Pollinators Matters</a:t>
                </a:r>
              </a:p>
              <a:p>
                <a:pPr algn="ctr" eaLnBrk="1" hangingPunct="1"/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Pesticide poisonings is increasing 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07910" y="1324827"/>
              <a:ext cx="3181724" cy="3111527"/>
              <a:chOff x="0" y="1840859"/>
              <a:chExt cx="3181724" cy="3111527"/>
            </a:xfrm>
          </p:grpSpPr>
          <p:pic>
            <p:nvPicPr>
              <p:cNvPr id="3" name="Picture 3" descr="I:\NLN F folder\Rootgrubs\Kesare\DSC0252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36" y="1840859"/>
                <a:ext cx="2980454" cy="244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Box 5"/>
              <p:cNvSpPr txBox="1">
                <a:spLocks noChangeArrowheads="1"/>
              </p:cNvSpPr>
              <p:nvPr/>
            </p:nvSpPr>
            <p:spPr bwMode="auto">
              <a:xfrm>
                <a:off x="0" y="4367428"/>
                <a:ext cx="3181724" cy="584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White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grub </a:t>
                </a:r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infestation </a:t>
                </a:r>
              </a:p>
              <a:p>
                <a:pPr algn="ctr" eaLnBrk="1" hangingPunct="1"/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arecanut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82109" y="4697700"/>
              <a:ext cx="3451431" cy="3177495"/>
              <a:chOff x="3181724" y="1509359"/>
              <a:chExt cx="3451431" cy="3177495"/>
            </a:xfrm>
          </p:grpSpPr>
          <p:pic>
            <p:nvPicPr>
              <p:cNvPr id="7" name="Picture 5" descr="Potato Seed Production-InsectsPest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3" t="8319" r="4221" b="6581"/>
              <a:stretch>
                <a:fillRect/>
              </a:stretch>
            </p:blipFill>
            <p:spPr bwMode="auto">
              <a:xfrm>
                <a:off x="3188054" y="1509359"/>
                <a:ext cx="3445101" cy="244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5"/>
              <p:cNvSpPr txBox="1">
                <a:spLocks noChangeArrowheads="1"/>
              </p:cNvSpPr>
              <p:nvPr/>
            </p:nvSpPr>
            <p:spPr bwMode="auto">
              <a:xfrm>
                <a:off x="3181724" y="4101896"/>
                <a:ext cx="3181724" cy="584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White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grub </a:t>
                </a:r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infestation </a:t>
                </a:r>
              </a:p>
              <a:p>
                <a:pPr algn="ctr" eaLnBrk="1" hangingPunct="1"/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Potato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563833" y="1352512"/>
              <a:ext cx="3181724" cy="3083842"/>
              <a:chOff x="5887443" y="1856635"/>
              <a:chExt cx="3181724" cy="3083842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89" t="37102" r="63287" b="19839"/>
              <a:stretch>
                <a:fillRect/>
              </a:stretch>
            </p:blipFill>
            <p:spPr bwMode="auto">
              <a:xfrm>
                <a:off x="6150821" y="1856635"/>
                <a:ext cx="2649790" cy="2461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5887443" y="4355519"/>
                <a:ext cx="3181724" cy="584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White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grub</a:t>
                </a:r>
                <a:endParaRPr lang="en-US" sz="1600" dirty="0"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algn="ctr" eaLnBrk="1" hangingPunct="1"/>
                <a:r>
                  <a:rPr lang="en-US" sz="1600" dirty="0">
                    <a:solidFill>
                      <a:schemeClr val="tx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infestation in Sugarcane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73025" y="1600200"/>
            <a:ext cx="9832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Global pest</a:t>
            </a:r>
          </a:p>
          <a:p>
            <a:endParaRPr lang="en-US" sz="5400" b="1" dirty="0"/>
          </a:p>
          <a:p>
            <a:r>
              <a:rPr lang="en-US" sz="5400" b="1" dirty="0" smtClean="0"/>
              <a:t>India: ”National Pest”</a:t>
            </a:r>
            <a:endParaRPr lang="en-US" sz="5400" b="1" dirty="0"/>
          </a:p>
          <a:p>
            <a:pPr algn="ctr"/>
            <a:endParaRPr lang="en-US" dirty="0"/>
          </a:p>
        </p:txBody>
      </p:sp>
      <p:sp>
        <p:nvSpPr>
          <p:cNvPr id="17" name="AutoShape 2" descr="C:\Users\admin\Desktop\pesticide-icon-logo-isolated-sign-260nw-175775070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31858" r="40892" b="38520"/>
          <a:stretch/>
        </p:blipFill>
        <p:spPr bwMode="auto">
          <a:xfrm>
            <a:off x="73025" y="4595917"/>
            <a:ext cx="1945368" cy="176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05000" y="4876800"/>
            <a:ext cx="7948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 Pesticide residues </a:t>
            </a:r>
            <a:endParaRPr lang="en-US" sz="5400" b="1" dirty="0"/>
          </a:p>
          <a:p>
            <a:r>
              <a:rPr lang="en-US" dirty="0" smtClean="0"/>
              <a:t>                         is a major environmental challenge</a:t>
            </a:r>
            <a:endParaRPr lang="en-US" dirty="0"/>
          </a:p>
        </p:txBody>
      </p:sp>
      <p:pic>
        <p:nvPicPr>
          <p:cNvPr id="1028" name="Picture 4" descr="C:\Users\admin\Desktop\360_F_357627880_urFqTMUE0aYrM0tbuScXoclxtqDSi7W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" y="6769128"/>
            <a:ext cx="1780818" cy="17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05000" y="6973441"/>
            <a:ext cx="10294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Loss of biodiversity </a:t>
            </a:r>
          </a:p>
          <a:p>
            <a:r>
              <a:rPr lang="en-US" dirty="0" smtClean="0"/>
              <a:t>                          underpins </a:t>
            </a:r>
            <a:r>
              <a:rPr lang="en-US" dirty="0"/>
              <a:t>the health of the planet</a:t>
            </a:r>
          </a:p>
        </p:txBody>
      </p:sp>
    </p:spTree>
    <p:extLst>
      <p:ext uri="{BB962C8B-B14F-4D97-AF65-F5344CB8AC3E}">
        <p14:creationId xmlns:p14="http://schemas.microsoft.com/office/powerpoint/2010/main" val="10312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download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4" y="7599735"/>
            <a:ext cx="1544265" cy="15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et out of the door!"/>
          <p:cNvSpPr txBox="1">
            <a:spLocks/>
          </p:cNvSpPr>
          <p:nvPr/>
        </p:nvSpPr>
        <p:spPr>
          <a:xfrm>
            <a:off x="119062" y="55563"/>
            <a:ext cx="10091738" cy="10874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1496188" rtl="0" eaLnBrk="1" latinLnBrk="0" hangingPunct="1">
              <a:spcBef>
                <a:spcPct val="0"/>
              </a:spcBef>
              <a:buNone/>
              <a:defRPr sz="7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10456">
              <a:spcBef>
                <a:spcPts val="0"/>
              </a:spcBef>
              <a:defRPr/>
            </a:pPr>
            <a:r>
              <a:rPr lang="en-US" b="1" dirty="0" smtClean="0"/>
              <a:t>What's more!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438400" y="2659559"/>
            <a:ext cx="12024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Search result </a:t>
            </a:r>
            <a:r>
              <a:rPr lang="en-US" sz="4800" b="1" dirty="0"/>
              <a:t>not found </a:t>
            </a:r>
            <a:r>
              <a:rPr lang="en-US" sz="4800" dirty="0"/>
              <a:t>on given search criteria</a:t>
            </a:r>
          </a:p>
        </p:txBody>
      </p:sp>
      <p:pic>
        <p:nvPicPr>
          <p:cNvPr id="3074" name="Picture 2" descr="C:\Users\admin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2" y="1066800"/>
            <a:ext cx="2147298" cy="135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wnlo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" y="2549769"/>
            <a:ext cx="2250414" cy="12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download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8" y="3556337"/>
            <a:ext cx="233813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52400" y="4911804"/>
            <a:ext cx="182538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sz="4800" b="1" dirty="0"/>
              <a:t>Uncontrolled </a:t>
            </a:r>
            <a:r>
              <a:rPr lang="en-US" sz="4800" b="1" dirty="0" smtClean="0"/>
              <a:t>spread, Untimely and Unwanted application </a:t>
            </a:r>
            <a:endParaRPr lang="en-US" sz="3600" dirty="0"/>
          </a:p>
        </p:txBody>
      </p:sp>
      <p:pic>
        <p:nvPicPr>
          <p:cNvPr id="3077" name="Picture 5" descr="C:\Users\admin\Desktop\392-3921549_farmer-clipart-indian-farmer-png-transparent-pn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3255" r="16100" b="8266"/>
          <a:stretch/>
        </p:blipFill>
        <p:spPr bwMode="auto">
          <a:xfrm>
            <a:off x="0" y="6074230"/>
            <a:ext cx="185755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7536359"/>
            <a:ext cx="15685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Farmers and </a:t>
            </a:r>
            <a:r>
              <a:rPr lang="en-US" sz="4400" dirty="0"/>
              <a:t>industries want </a:t>
            </a:r>
            <a:r>
              <a:rPr lang="en-US" sz="4400" b="1" dirty="0" smtClean="0"/>
              <a:t>‘eco-friendly, sustainable alternatives</a:t>
            </a:r>
            <a:r>
              <a:rPr lang="en-US" sz="4400" b="1" dirty="0"/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14887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"/>
          <a:stretch/>
        </p:blipFill>
        <p:spPr bwMode="auto">
          <a:xfrm>
            <a:off x="-6220" y="-9331"/>
            <a:ext cx="10979020" cy="915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-198060"/>
            <a:ext cx="1036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/>
              <a:t>Solution</a:t>
            </a:r>
            <a:endParaRPr lang="en-US" sz="9600" b="1" dirty="0"/>
          </a:p>
        </p:txBody>
      </p:sp>
      <p:sp>
        <p:nvSpPr>
          <p:cNvPr id="3" name="Rectangle 2"/>
          <p:cNvSpPr/>
          <p:nvPr/>
        </p:nvSpPr>
        <p:spPr>
          <a:xfrm>
            <a:off x="-6220" y="8066782"/>
            <a:ext cx="1097591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Consider a future where ecologically friendly biopesticides boost harvests while preserving biodiversity...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69690" y="448568"/>
            <a:ext cx="64008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Accurate, lethal, Improved efficacy</a:t>
            </a:r>
          </a:p>
          <a:p>
            <a:endParaRPr lang="en-US" sz="4800" b="1" dirty="0" smtClean="0"/>
          </a:p>
          <a:p>
            <a:r>
              <a:rPr lang="en-US" sz="3600" dirty="0" smtClean="0"/>
              <a:t>@</a:t>
            </a:r>
          </a:p>
          <a:p>
            <a:r>
              <a:rPr lang="en-US" sz="4800" b="1" dirty="0" smtClean="0"/>
              <a:t>60% cheaper</a:t>
            </a:r>
          </a:p>
          <a:p>
            <a:endParaRPr lang="en-US" sz="4800" b="1" dirty="0" smtClean="0"/>
          </a:p>
          <a:p>
            <a:r>
              <a:rPr lang="en-US" sz="3600" dirty="0" smtClean="0"/>
              <a:t>than others</a:t>
            </a:r>
          </a:p>
          <a:p>
            <a:r>
              <a:rPr lang="en-US" sz="3600" dirty="0" smtClean="0"/>
              <a:t>due to its </a:t>
            </a:r>
          </a:p>
          <a:p>
            <a:endParaRPr lang="en-US" sz="3600" dirty="0" smtClean="0"/>
          </a:p>
          <a:p>
            <a:r>
              <a:rPr lang="en-US" sz="4800" b="1" dirty="0" smtClean="0"/>
              <a:t>Unique elite novel microbial toxins bio formulations</a:t>
            </a:r>
            <a:endParaRPr lang="en-US" sz="4800" b="1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29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9868"/>
            <a:ext cx="15697200" cy="825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Get out of the door!"/>
          <p:cNvSpPr txBox="1">
            <a:spLocks/>
          </p:cNvSpPr>
          <p:nvPr/>
        </p:nvSpPr>
        <p:spPr>
          <a:xfrm>
            <a:off x="119062" y="55563"/>
            <a:ext cx="17254538" cy="10874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496188" rtl="0" eaLnBrk="1" latinLnBrk="0" hangingPunct="1">
              <a:spcBef>
                <a:spcPct val="0"/>
              </a:spcBef>
              <a:buNone/>
              <a:defRPr sz="7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10456">
              <a:spcBef>
                <a:spcPts val="0"/>
              </a:spcBef>
              <a:defRPr/>
            </a:pPr>
            <a:r>
              <a:rPr lang="en-US" sz="6600" b="1" dirty="0" smtClean="0"/>
              <a:t>Our approach-</a:t>
            </a:r>
            <a:r>
              <a:rPr lang="en-US" sz="6600" dirty="0"/>
              <a:t>Protect Crops to Boost Profitability</a:t>
            </a:r>
          </a:p>
          <a:p>
            <a:pPr algn="l" defTabSz="410456">
              <a:spcBef>
                <a:spcPts val="0"/>
              </a:spcBef>
              <a:defRPr/>
            </a:pPr>
            <a:r>
              <a:rPr lang="en-US" sz="6600" b="1" dirty="0" smtClean="0"/>
              <a:t>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1989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8458200" y="228600"/>
            <a:ext cx="0" cy="86106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34400" y="2286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Applications</a:t>
            </a:r>
            <a:endParaRPr lang="en-US" sz="5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485" y="690265"/>
            <a:ext cx="3090115" cy="426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06889" y="4699337"/>
            <a:ext cx="2951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Recovery of damaged roots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8554616" y="5715000"/>
            <a:ext cx="8818984" cy="3048000"/>
            <a:chOff x="8554616" y="5486400"/>
            <a:chExt cx="8818984" cy="3048000"/>
          </a:xfrm>
        </p:grpSpPr>
        <p:pic>
          <p:nvPicPr>
            <p:cNvPr id="13" name="Object 11"/>
            <p:cNvPicPr>
              <a:picLocks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17" b="-270"/>
            <a:stretch>
              <a:fillRect/>
            </a:stretch>
          </p:blipFill>
          <p:spPr bwMode="auto">
            <a:xfrm>
              <a:off x="8554616" y="5486400"/>
              <a:ext cx="4634204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F:\CMKS\Projects\RKVY\Root Grubs RKVY\Visit photos 27.12.2012\DSC_1744.JPG"/>
            <p:cNvPicPr>
              <a:picLocks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5" t="3448" r="7813" b="10345"/>
            <a:stretch>
              <a:fillRect/>
            </a:stretch>
          </p:blipFill>
          <p:spPr bwMode="auto">
            <a:xfrm>
              <a:off x="13318519" y="5554189"/>
              <a:ext cx="4055081" cy="2980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9525000" y="8666202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Transformations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658600" y="205740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So</a:t>
            </a:r>
            <a:r>
              <a:rPr lang="en-US" sz="4400" b="1" dirty="0" smtClean="0"/>
              <a:t> Simple,</a:t>
            </a:r>
          </a:p>
          <a:p>
            <a:r>
              <a:rPr lang="en-US" sz="4400" dirty="0" smtClean="0"/>
              <a:t>Yet So</a:t>
            </a:r>
            <a:r>
              <a:rPr lang="en-US" sz="4400" b="1" dirty="0" smtClean="0"/>
              <a:t> Powerful</a:t>
            </a:r>
            <a:endParaRPr lang="en-US" sz="4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304800"/>
            <a:ext cx="7467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Divya</a:t>
            </a:r>
            <a:r>
              <a:rPr lang="en-US" sz="5400" b="1" dirty="0"/>
              <a:t> </a:t>
            </a:r>
            <a:r>
              <a:rPr lang="en-US" sz="5400" b="1" dirty="0" err="1" smtClean="0"/>
              <a:t>Aushad</a:t>
            </a:r>
            <a:endParaRPr lang="en-US" sz="5400" b="1" dirty="0" smtClean="0"/>
          </a:p>
          <a:p>
            <a:endParaRPr lang="en-US" sz="5400" b="1" dirty="0"/>
          </a:p>
          <a:p>
            <a:r>
              <a:rPr lang="en-US" altLang="en-US" sz="4400" dirty="0">
                <a:cs typeface="Arial" pitchFamily="34" charset="0"/>
              </a:rPr>
              <a:t>Fully developed </a:t>
            </a:r>
            <a:r>
              <a:rPr lang="en-US" altLang="en-US" sz="4400" b="1" dirty="0">
                <a:cs typeface="Arial" pitchFamily="34" charset="0"/>
              </a:rPr>
              <a:t>Biopesticide </a:t>
            </a:r>
            <a:r>
              <a:rPr lang="en-US" altLang="en-US" sz="4400" dirty="0">
                <a:cs typeface="Arial" pitchFamily="34" charset="0"/>
              </a:rPr>
              <a:t>in granular form</a:t>
            </a:r>
          </a:p>
          <a:p>
            <a:endParaRPr lang="en-US" sz="5400" b="1" dirty="0"/>
          </a:p>
        </p:txBody>
      </p:sp>
      <p:pic>
        <p:nvPicPr>
          <p:cNvPr id="2054" name="Picture 6" descr="Karnataka government appeals to all hospitals in the state to run only  emergency medicine in the wake of Coronavirus sca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2" y="383556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58683" r="57028" b="28571"/>
          <a:stretch/>
        </p:blipFill>
        <p:spPr bwMode="auto">
          <a:xfrm>
            <a:off x="4338932" y="4114253"/>
            <a:ext cx="3433468" cy="175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admin\Desktop\nexus\Nexu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" y="7034504"/>
            <a:ext cx="3429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038600" y="6324600"/>
            <a:ext cx="4191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$ 36,684 </a:t>
            </a:r>
          </a:p>
          <a:p>
            <a:pPr algn="ctr"/>
            <a:r>
              <a:rPr lang="en-US" sz="4400" dirty="0" smtClean="0"/>
              <a:t>Research </a:t>
            </a:r>
          </a:p>
          <a:p>
            <a:pPr algn="ctr"/>
            <a:r>
              <a:rPr lang="en-US" sz="4400" dirty="0" smtClean="0"/>
              <a:t>Grant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646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download (8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25792" r="6897" b="8204"/>
          <a:stretch/>
        </p:blipFill>
        <p:spPr bwMode="auto">
          <a:xfrm>
            <a:off x="3886200" y="2667000"/>
            <a:ext cx="2188845" cy="164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0" t="23061" r="37115" b="39332"/>
          <a:stretch/>
        </p:blipFill>
        <p:spPr bwMode="auto">
          <a:xfrm>
            <a:off x="3757860" y="6444186"/>
            <a:ext cx="609397" cy="49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C:\Users\admin\Desktop\360_F_357627880_urFqTMUE0aYrM0tbuScXoclxtqDSi7W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457383"/>
            <a:ext cx="1780818" cy="17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17373600" cy="9448800"/>
            <a:chOff x="0" y="0"/>
            <a:chExt cx="17373600" cy="944880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17373600" cy="9448800"/>
              <a:chOff x="0" y="0"/>
              <a:chExt cx="17373600" cy="94488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5809456" y="0"/>
                <a:ext cx="5544343" cy="9448800"/>
                <a:chOff x="5809457" y="0"/>
                <a:chExt cx="5127534" cy="9099679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/>
                <a:stretch/>
              </p:blipFill>
              <p:spPr bwMode="auto">
                <a:xfrm>
                  <a:off x="8364095" y="20216"/>
                  <a:ext cx="2572896" cy="9079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000"/>
                <a:stretch/>
              </p:blipFill>
              <p:spPr bwMode="auto">
                <a:xfrm>
                  <a:off x="5809457" y="0"/>
                  <a:ext cx="2572543" cy="908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cxnSp>
            <p:nvCxnSpPr>
              <p:cNvPr id="6" name="Straight Connector 5"/>
              <p:cNvCxnSpPr/>
              <p:nvPr/>
            </p:nvCxnSpPr>
            <p:spPr>
              <a:xfrm>
                <a:off x="0" y="6477000"/>
                <a:ext cx="17373600" cy="0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pic>
            <p:nvPicPr>
              <p:cNvPr id="2" name="Picture 2" descr="Antibiotic Resistomes in Plant Microbiomes: Trends in Plant Science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96" t="53453" r="63569" b="24760"/>
              <a:stretch/>
            </p:blipFill>
            <p:spPr bwMode="auto">
              <a:xfrm>
                <a:off x="4391608" y="6705600"/>
                <a:ext cx="1752600" cy="177267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 flipH="1" flipV="1">
                <a:off x="5809456" y="7086600"/>
                <a:ext cx="667544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6"/>
              <p:cNvSpPr/>
              <p:nvPr/>
            </p:nvSpPr>
            <p:spPr>
              <a:xfrm>
                <a:off x="6310114" y="7588788"/>
                <a:ext cx="333772" cy="48526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26385">
                <a:off x="5468699" y="7835954"/>
                <a:ext cx="874903" cy="8050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381000" y="7086600"/>
              <a:ext cx="4010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Host Protection</a:t>
              </a:r>
            </a:p>
            <a:p>
              <a:pPr algn="r"/>
              <a:r>
                <a:rPr lang="en-US" b="1" dirty="0" smtClean="0"/>
                <a:t>Nutrient Uptake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95600" y="8229600"/>
              <a:ext cx="4648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Enhanced Root Microbiome</a:t>
              </a:r>
              <a:endParaRPr lang="en-US" b="1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7856">
              <a:off x="9216788" y="6581122"/>
              <a:ext cx="846578" cy="883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7856">
              <a:off x="8899802" y="7510480"/>
              <a:ext cx="846578" cy="883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7856">
              <a:off x="9865519" y="7632245"/>
              <a:ext cx="846578" cy="883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7856">
              <a:off x="10547702" y="6740136"/>
              <a:ext cx="846578" cy="883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7856">
              <a:off x="9254110" y="8427669"/>
              <a:ext cx="846578" cy="883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0900217" y="7793794"/>
            <a:ext cx="2739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Pest Resistance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652678" y="7952288"/>
            <a:ext cx="2739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Loss biodiversity</a:t>
            </a:r>
            <a:endParaRPr lang="en-US" b="1" dirty="0"/>
          </a:p>
        </p:txBody>
      </p:sp>
      <p:pic>
        <p:nvPicPr>
          <p:cNvPr id="1030" name="Picture 6" descr="Microbes Icons - Download Free Vector Icons | Noun Projec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839" y="645143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231839" y="6705600"/>
            <a:ext cx="4141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Less microbes</a:t>
            </a:r>
            <a:endParaRPr lang="en-US" b="1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5269">
            <a:off x="1628922" y="8064791"/>
            <a:ext cx="846578" cy="88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105" y="7950092"/>
            <a:ext cx="1740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Lethal to grubs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267200" y="6380202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More Root Growth</a:t>
            </a:r>
            <a:endParaRPr lang="en-US" b="1" dirty="0"/>
          </a:p>
        </p:txBody>
      </p:sp>
      <p:pic>
        <p:nvPicPr>
          <p:cNvPr id="31" name="Picture 4" descr="C:\Users\admin\Desktop\download (9)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9"/>
          <a:stretch/>
        </p:blipFill>
        <p:spPr bwMode="auto">
          <a:xfrm>
            <a:off x="4455128" y="47429"/>
            <a:ext cx="1755103" cy="16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admin\Desktop\Sustainability-Icon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17216" r="11875"/>
          <a:stretch/>
        </p:blipFill>
        <p:spPr bwMode="auto">
          <a:xfrm>
            <a:off x="5663268" y="4654031"/>
            <a:ext cx="1505511" cy="134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0" y="0"/>
            <a:ext cx="3833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Novelty</a:t>
            </a:r>
            <a:endParaRPr lang="en-US" sz="6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05956" y="2606744"/>
            <a:ext cx="426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Economic Viability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2704" y="4800810"/>
            <a:ext cx="426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Environmental Safety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-165764" y="3772108"/>
            <a:ext cx="426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Social Acceptability</a:t>
            </a:r>
            <a:endParaRPr lang="en-US" dirty="0"/>
          </a:p>
        </p:txBody>
      </p:sp>
      <p:pic>
        <p:nvPicPr>
          <p:cNvPr id="1032" name="Picture 8" descr="Reducing Harmful Chemicals - Industrial Solvents &amp;amp; Degreasers"/>
          <p:cNvPicPr>
            <a:picLocks noChangeAspect="1" noChangeArrowheads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798" y="2344293"/>
            <a:ext cx="1524001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1.bp.blogspot.com/-cvny1YRtl3o/X1y-qNNdqQI/AAAAAAAAAaw/h8z7xzOiSh0wRUyA_vHgHyR2KEqsAy31ACLcBGAsYHQ/w625-h351/Production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7" t="44059"/>
          <a:stretch/>
        </p:blipFill>
        <p:spPr bwMode="auto">
          <a:xfrm>
            <a:off x="13458468" y="3492334"/>
            <a:ext cx="2041624" cy="227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Risks of Pesticides to Pollinators | Xerces Societ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468" y="47429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0" y="5846802"/>
            <a:ext cx="5918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native bees populations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-165764" y="1421709"/>
            <a:ext cx="426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Lethal, Fast, Accurate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258" y="8040469"/>
            <a:ext cx="16844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One-third</a:t>
            </a:r>
            <a:r>
              <a:rPr lang="en-US" sz="4400" dirty="0"/>
              <a:t> of crop protection active ingredients today are </a:t>
            </a:r>
            <a:r>
              <a:rPr lang="en-US" sz="4400" dirty="0" err="1"/>
              <a:t>biologicals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71385" y="8729246"/>
            <a:ext cx="17049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Source:</a:t>
            </a:r>
            <a:r>
              <a:rPr lang="en-US" sz="1800" dirty="0">
                <a:latin typeface="+mn-lt"/>
              </a:rPr>
              <a:t> Dunham Trimmer, Global Biocontrol Report, 2019; Modorintelligence.com; Phillips McDougal 2019 maker overview; Phillips McDougal 2018 products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84522"/>
            <a:ext cx="6248400" cy="63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0" y="39469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Global Market</a:t>
            </a:r>
            <a:endParaRPr lang="en-US" sz="4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4258" y="475565"/>
            <a:ext cx="18139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Huge</a:t>
            </a:r>
            <a:r>
              <a:rPr lang="en-US" dirty="0" smtClean="0"/>
              <a:t> </a:t>
            </a:r>
            <a:r>
              <a:rPr lang="en-US" sz="6600" dirty="0" smtClean="0"/>
              <a:t>Demand supply-Gap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29000" y="7315200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SOM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000" y="4724400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800" y="3200400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3477399"/>
            <a:ext cx="937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Biologicals : Double digit CAGR</a:t>
            </a:r>
          </a:p>
          <a:p>
            <a:pPr algn="ctr"/>
            <a:r>
              <a:rPr lang="en-US" sz="4400" dirty="0" smtClean="0"/>
              <a:t>Versus</a:t>
            </a:r>
          </a:p>
          <a:p>
            <a:pPr algn="ctr"/>
            <a:r>
              <a:rPr lang="en-US" sz="4400" dirty="0" smtClean="0"/>
              <a:t>Global Crop Protection : </a:t>
            </a:r>
            <a:r>
              <a:rPr lang="en-US" sz="4400" b="1" dirty="0" smtClean="0"/>
              <a:t>3%</a:t>
            </a:r>
            <a:r>
              <a:rPr lang="en-US" sz="4400" dirty="0" smtClean="0"/>
              <a:t> CAGR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64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25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Domestic targets ($M)</a:t>
            </a:r>
            <a:endParaRPr lang="en-US" sz="60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600200"/>
            <a:ext cx="16078200" cy="6802398"/>
            <a:chOff x="0" y="1600200"/>
            <a:chExt cx="16078200" cy="6802398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1600200"/>
              <a:ext cx="16078200" cy="6802398"/>
              <a:chOff x="0" y="1600200"/>
              <a:chExt cx="16078200" cy="680239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828800" y="1600200"/>
                <a:ext cx="13411200" cy="6019800"/>
                <a:chOff x="1828800" y="1600200"/>
                <a:chExt cx="13411200" cy="6019800"/>
              </a:xfrm>
            </p:grpSpPr>
            <p:cxnSp>
              <p:nvCxnSpPr>
                <p:cNvPr id="4" name="Straight Connector 3"/>
                <p:cNvCxnSpPr/>
                <p:nvPr/>
              </p:nvCxnSpPr>
              <p:spPr>
                <a:xfrm>
                  <a:off x="1828800" y="1600200"/>
                  <a:ext cx="0" cy="601980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828800" y="7620000"/>
                  <a:ext cx="1341120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0" y="1600200"/>
                <a:ext cx="16764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High</a:t>
                </a:r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6200" y="7848600"/>
                <a:ext cx="16764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Low</a:t>
                </a:r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4401800" y="7803884"/>
                <a:ext cx="16764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High</a:t>
                </a:r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91234" y="3086100"/>
              <a:ext cx="646331" cy="3048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50000"/>
                    </a:schemeClr>
                  </a:solidFill>
                </a:rPr>
                <a:t>Competitive Fit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7848600"/>
              <a:ext cx="9448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50000"/>
                    </a:schemeClr>
                  </a:solidFill>
                </a:rPr>
                <a:t>Market Attractiveness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676400" y="155700"/>
            <a:ext cx="13868399" cy="7172895"/>
            <a:chOff x="2057400" y="155700"/>
            <a:chExt cx="13868399" cy="7172895"/>
          </a:xfrm>
        </p:grpSpPr>
        <p:sp>
          <p:nvSpPr>
            <p:cNvPr id="20" name="Flowchart: Connector 19"/>
            <p:cNvSpPr/>
            <p:nvPr/>
          </p:nvSpPr>
          <p:spPr>
            <a:xfrm>
              <a:off x="12573000" y="1984500"/>
              <a:ext cx="2006081" cy="1901751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9067800" y="990600"/>
              <a:ext cx="2286000" cy="2184737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91600" y="1371600"/>
              <a:ext cx="2514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Sugar Cane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$ 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209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10668000" y="1752600"/>
              <a:ext cx="2209800" cy="2203789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744200" y="2286000"/>
              <a:ext cx="2133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Arecanut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$ 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190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9067800" y="2819504"/>
              <a:ext cx="2198914" cy="2133495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496800" y="2374162"/>
              <a:ext cx="2133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Potato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$ 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127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14249400" y="2136900"/>
              <a:ext cx="1676399" cy="1444500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401800" y="2474893"/>
              <a:ext cx="14229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Coconut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$80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525000" y="3295471"/>
              <a:ext cx="175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</a:rPr>
                <a:t>Tobacco</a:t>
              </a:r>
            </a:p>
            <a:p>
              <a:r>
                <a:rPr lang="en-US" sz="3600" b="1" dirty="0" smtClean="0">
                  <a:solidFill>
                    <a:schemeClr val="bg1"/>
                  </a:solidFill>
                </a:rPr>
                <a:t>$170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9677400" y="4610100"/>
              <a:ext cx="1129782" cy="952500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9067800" y="5562600"/>
              <a:ext cx="914400" cy="381000"/>
              <a:chOff x="9067800" y="5562600"/>
              <a:chExt cx="914400" cy="38100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H="1">
                <a:off x="9525001" y="5562600"/>
                <a:ext cx="457199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9067800" y="5943600"/>
                <a:ext cx="457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7391400" y="5710535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Ground Nut</a:t>
              </a:r>
            </a:p>
            <a:p>
              <a:pPr algn="ctr"/>
              <a:r>
                <a:rPr lang="en-US" sz="2400" b="1" dirty="0" smtClean="0"/>
                <a:t>$40</a:t>
              </a:r>
              <a:endParaRPr lang="en-US" sz="2400" b="1" dirty="0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14681330" y="155700"/>
              <a:ext cx="863858" cy="758700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277600" y="235803"/>
              <a:ext cx="4038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Horticultural Crops</a:t>
              </a:r>
            </a:p>
            <a:p>
              <a:pPr algn="ctr"/>
              <a:r>
                <a:rPr lang="en-US" sz="2400" b="1" dirty="0" smtClean="0"/>
                <a:t>$23</a:t>
              </a:r>
              <a:endParaRPr lang="en-US" sz="2400" b="1" dirty="0"/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9334500" y="5811159"/>
              <a:ext cx="1828800" cy="1504041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423140" y="5943600"/>
              <a:ext cx="16258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Maize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Ginger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$104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2819400" y="2286000"/>
              <a:ext cx="748782" cy="800099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352800" y="2819504"/>
              <a:ext cx="838200" cy="355833"/>
              <a:chOff x="3352800" y="2819504"/>
              <a:chExt cx="838200" cy="355833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3352800" y="2819504"/>
                <a:ext cx="457200" cy="3558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810000" y="3175337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4191000" y="2886164"/>
              <a:ext cx="274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Coffee, </a:t>
              </a:r>
              <a:r>
                <a:rPr lang="en-US" sz="2400" b="1" dirty="0" err="1" smtClean="0"/>
                <a:t>Cocoao</a:t>
              </a:r>
              <a:endParaRPr lang="en-US" sz="2400" b="1" dirty="0" smtClean="0"/>
            </a:p>
            <a:p>
              <a:r>
                <a:rPr lang="en-US" sz="2400" b="1" dirty="0" smtClean="0"/>
                <a:t>Horticulture Nurseries</a:t>
              </a:r>
            </a:p>
            <a:p>
              <a:r>
                <a:rPr lang="en-US" sz="2400" b="1" dirty="0" smtClean="0"/>
                <a:t>$26</a:t>
              </a:r>
              <a:endParaRPr lang="en-US" sz="2400" b="1" dirty="0"/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4572000" y="6013103"/>
              <a:ext cx="748782" cy="692497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733800" y="6126033"/>
              <a:ext cx="838200" cy="355833"/>
              <a:chOff x="3352800" y="2819504"/>
              <a:chExt cx="838200" cy="35583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352800" y="2819504"/>
                <a:ext cx="457200" cy="3558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810000" y="3175337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2057400" y="5334000"/>
              <a:ext cx="4038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Vegetable crops</a:t>
              </a:r>
            </a:p>
            <a:p>
              <a:pPr algn="ctr"/>
              <a:r>
                <a:rPr lang="en-US" sz="2400" b="1" dirty="0" smtClean="0"/>
                <a:t>$20</a:t>
              </a:r>
              <a:endParaRPr lang="en-US" sz="2400" b="1" dirty="0"/>
            </a:p>
          </p:txBody>
        </p:sp>
        <p:sp>
          <p:nvSpPr>
            <p:cNvPr id="50" name="Flowchart: Connector 49"/>
            <p:cNvSpPr/>
            <p:nvPr/>
          </p:nvSpPr>
          <p:spPr>
            <a:xfrm>
              <a:off x="12312908" y="4381499"/>
              <a:ext cx="1707891" cy="1429659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96800" y="4610100"/>
              <a:ext cx="137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Paddy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$80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2954000" y="6183829"/>
            <a:ext cx="5779537" cy="1151969"/>
            <a:chOff x="11136863" y="6183829"/>
            <a:chExt cx="5779537" cy="1151969"/>
          </a:xfrm>
        </p:grpSpPr>
        <p:sp>
          <p:nvSpPr>
            <p:cNvPr id="53" name="Flowchart: Connector 52"/>
            <p:cNvSpPr/>
            <p:nvPr/>
          </p:nvSpPr>
          <p:spPr>
            <a:xfrm>
              <a:off x="11136863" y="6183829"/>
              <a:ext cx="431929" cy="452268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Connector 53"/>
            <p:cNvSpPr/>
            <p:nvPr/>
          </p:nvSpPr>
          <p:spPr>
            <a:xfrm>
              <a:off x="11169909" y="6849443"/>
              <a:ext cx="412491" cy="465758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734800" y="6183829"/>
              <a:ext cx="5181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Primary Focus Crops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734800" y="6781800"/>
              <a:ext cx="5181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Secondary Focus Crops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21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832</Words>
  <Application>Microsoft Office PowerPoint</Application>
  <PresentationFormat>Custom</PresentationFormat>
  <Paragraphs>275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203</cp:revision>
  <dcterms:created xsi:type="dcterms:W3CDTF">2006-08-16T00:00:00Z</dcterms:created>
  <dcterms:modified xsi:type="dcterms:W3CDTF">2021-06-19T16:31:34Z</dcterms:modified>
</cp:coreProperties>
</file>